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Helvetica World Bold" charset="1" panose="020B0800040000020004"/>
      <p:regular r:id="rId20"/>
    </p:embeddedFont>
    <p:embeddedFont>
      <p:font typeface="XM Vahid Bold" charset="1" panose="02000803090000020004"/>
      <p:regular r:id="rId21"/>
    </p:embeddedFont>
    <p:embeddedFont>
      <p:font typeface="Droid Arabic Naskh" charset="1" panose="020B0606030804020204"/>
      <p:regular r:id="rId22"/>
    </p:embeddedFont>
    <p:embeddedFont>
      <p:font typeface="Poppins" charset="1" panose="00000500000000000000"/>
      <p:regular r:id="rId23"/>
    </p:embeddedFont>
    <p:embeddedFont>
      <p:font typeface="Poppins Bold Italics" charset="1" panose="00000800000000000000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49070" y="4638385"/>
            <a:ext cx="1010230" cy="101023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81397" y="6183699"/>
            <a:ext cx="745577" cy="7455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81397" y="3357724"/>
            <a:ext cx="745577" cy="7455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63200" y="3105143"/>
            <a:ext cx="4142377" cy="4076715"/>
            <a:chOff x="0" y="0"/>
            <a:chExt cx="2601393" cy="25601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01393" cy="2560158"/>
            </a:xfrm>
            <a:custGeom>
              <a:avLst/>
              <a:gdLst/>
              <a:ahLst/>
              <a:cxnLst/>
              <a:rect r="r" b="b" t="t" l="l"/>
              <a:pathLst>
                <a:path h="2560158" w="2601393">
                  <a:moveTo>
                    <a:pt x="52273" y="0"/>
                  </a:moveTo>
                  <a:lnTo>
                    <a:pt x="2549120" y="0"/>
                  </a:lnTo>
                  <a:cubicBezTo>
                    <a:pt x="2562984" y="0"/>
                    <a:pt x="2576280" y="5507"/>
                    <a:pt x="2586083" y="15310"/>
                  </a:cubicBezTo>
                  <a:cubicBezTo>
                    <a:pt x="2595886" y="25113"/>
                    <a:pt x="2601393" y="38409"/>
                    <a:pt x="2601393" y="52273"/>
                  </a:cubicBezTo>
                  <a:lnTo>
                    <a:pt x="2601393" y="2507885"/>
                  </a:lnTo>
                  <a:cubicBezTo>
                    <a:pt x="2601393" y="2521749"/>
                    <a:pt x="2595886" y="2535044"/>
                    <a:pt x="2586083" y="2544847"/>
                  </a:cubicBezTo>
                  <a:cubicBezTo>
                    <a:pt x="2576280" y="2554650"/>
                    <a:pt x="2562984" y="2560158"/>
                    <a:pt x="2549120" y="2560158"/>
                  </a:cubicBezTo>
                  <a:lnTo>
                    <a:pt x="52273" y="2560158"/>
                  </a:lnTo>
                  <a:cubicBezTo>
                    <a:pt x="38409" y="2560158"/>
                    <a:pt x="25113" y="2554650"/>
                    <a:pt x="15310" y="2544847"/>
                  </a:cubicBezTo>
                  <a:cubicBezTo>
                    <a:pt x="5507" y="2535044"/>
                    <a:pt x="0" y="2521749"/>
                    <a:pt x="0" y="2507885"/>
                  </a:cubicBezTo>
                  <a:lnTo>
                    <a:pt x="0" y="52273"/>
                  </a:lnTo>
                  <a:cubicBezTo>
                    <a:pt x="0" y="38409"/>
                    <a:pt x="5507" y="25113"/>
                    <a:pt x="15310" y="15310"/>
                  </a:cubicBezTo>
                  <a:cubicBezTo>
                    <a:pt x="25113" y="5507"/>
                    <a:pt x="38409" y="0"/>
                    <a:pt x="52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601393" cy="2598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736764"/>
            <a:ext cx="9196680" cy="1435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3"/>
              </a:lnSpc>
            </a:pPr>
            <a:r>
              <a:rPr lang="en-US" sz="980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49070" y="4964651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81397" y="6429483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381397" y="3603508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996433" y="3165270"/>
            <a:ext cx="4075912" cy="4016587"/>
            <a:chOff x="0" y="0"/>
            <a:chExt cx="1016625" cy="10018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6625" cy="1001828"/>
            </a:xfrm>
            <a:custGeom>
              <a:avLst/>
              <a:gdLst/>
              <a:ahLst/>
              <a:cxnLst/>
              <a:rect r="r" b="b" t="t" l="l"/>
              <a:pathLst>
                <a:path h="1001828" w="1016625">
                  <a:moveTo>
                    <a:pt x="0" y="0"/>
                  </a:moveTo>
                  <a:lnTo>
                    <a:pt x="1016625" y="0"/>
                  </a:lnTo>
                  <a:lnTo>
                    <a:pt x="1016625" y="1001828"/>
                  </a:lnTo>
                  <a:lnTo>
                    <a:pt x="0" y="1001828"/>
                  </a:lnTo>
                  <a:close/>
                </a:path>
              </a:pathLst>
            </a:custGeom>
            <a:blipFill>
              <a:blip r:embed="rId4"/>
              <a:stretch>
                <a:fillRect l="-23954" t="0" r="-23954" b="0"/>
              </a:stretch>
            </a:blipFill>
            <a:ln w="85725" cap="sq">
              <a:solidFill>
                <a:srgbClr val="FFDE59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148415" y="7323896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807" y="2233837"/>
            <a:ext cx="17922265" cy="6522626"/>
            <a:chOff x="0" y="0"/>
            <a:chExt cx="9680868" cy="35232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80868" cy="3523253"/>
            </a:xfrm>
            <a:custGeom>
              <a:avLst/>
              <a:gdLst/>
              <a:ahLst/>
              <a:cxnLst/>
              <a:rect r="r" b="b" t="t" l="l"/>
              <a:pathLst>
                <a:path h="3523253" w="9680868">
                  <a:moveTo>
                    <a:pt x="12082" y="0"/>
                  </a:moveTo>
                  <a:lnTo>
                    <a:pt x="9668787" y="0"/>
                  </a:lnTo>
                  <a:cubicBezTo>
                    <a:pt x="9671990" y="0"/>
                    <a:pt x="9675064" y="1273"/>
                    <a:pt x="9677329" y="3539"/>
                  </a:cubicBezTo>
                  <a:cubicBezTo>
                    <a:pt x="9679595" y="5804"/>
                    <a:pt x="9680868" y="8878"/>
                    <a:pt x="9680868" y="12082"/>
                  </a:cubicBezTo>
                  <a:lnTo>
                    <a:pt x="9680868" y="3511171"/>
                  </a:lnTo>
                  <a:cubicBezTo>
                    <a:pt x="9680868" y="3514376"/>
                    <a:pt x="9679595" y="3517449"/>
                    <a:pt x="9677329" y="3519715"/>
                  </a:cubicBezTo>
                  <a:cubicBezTo>
                    <a:pt x="9675064" y="3521980"/>
                    <a:pt x="9671990" y="3523253"/>
                    <a:pt x="9668787" y="3523253"/>
                  </a:cubicBezTo>
                  <a:lnTo>
                    <a:pt x="12082" y="3523253"/>
                  </a:lnTo>
                  <a:cubicBezTo>
                    <a:pt x="8878" y="3523253"/>
                    <a:pt x="5804" y="3521980"/>
                    <a:pt x="3539" y="3519715"/>
                  </a:cubicBezTo>
                  <a:cubicBezTo>
                    <a:pt x="1273" y="3517449"/>
                    <a:pt x="0" y="3514376"/>
                    <a:pt x="0" y="3511171"/>
                  </a:cubicBezTo>
                  <a:lnTo>
                    <a:pt x="0" y="12082"/>
                  </a:lnTo>
                  <a:cubicBezTo>
                    <a:pt x="0" y="8878"/>
                    <a:pt x="1273" y="5804"/>
                    <a:pt x="3539" y="3539"/>
                  </a:cubicBezTo>
                  <a:cubicBezTo>
                    <a:pt x="5804" y="1273"/>
                    <a:pt x="8878" y="0"/>
                    <a:pt x="120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80868" cy="3561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184083">
            <a:off x="9337818" y="-322046"/>
            <a:ext cx="11432423" cy="13022215"/>
          </a:xfrm>
          <a:custGeom>
            <a:avLst/>
            <a:gdLst/>
            <a:ahLst/>
            <a:cxnLst/>
            <a:rect r="r" b="b" t="t" l="l"/>
            <a:pathLst>
              <a:path h="13022215" w="11432423">
                <a:moveTo>
                  <a:pt x="0" y="0"/>
                </a:moveTo>
                <a:lnTo>
                  <a:pt x="11432423" y="0"/>
                </a:lnTo>
                <a:lnTo>
                  <a:pt x="11432423" y="13022215"/>
                </a:lnTo>
                <a:lnTo>
                  <a:pt x="0" y="13022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 l="-2119" t="0" r="-10035" b="-15161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2093281" y="593912"/>
            <a:ext cx="13488591" cy="1216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2"/>
              </a:lnSpc>
              <a:spcBef>
                <a:spcPct val="0"/>
              </a:spcBef>
            </a:pPr>
            <a:r>
              <a:rPr lang="en-US" b="true" sz="82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📊 Dashboard Summary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6740" y="3510340"/>
            <a:ext cx="16989257" cy="442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37686" indent="-718843" lvl="1">
              <a:lnSpc>
                <a:spcPts val="6925"/>
              </a:lnSpc>
              <a:buAutoNum type="arabicPeriod" startAt="1"/>
            </a:pPr>
            <a:r>
              <a:rPr lang="en-US" b="true" sz="66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Most booked room: Single</a:t>
            </a:r>
          </a:p>
          <a:p>
            <a:pPr algn="l" marL="1437686" indent="-718843" lvl="1">
              <a:lnSpc>
                <a:spcPts val="6925"/>
              </a:lnSpc>
              <a:buAutoNum type="arabicPeriod" startAt="1"/>
            </a:pPr>
            <a:r>
              <a:rPr lang="en-US" b="true" sz="66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guest countries: China, USA, UK</a:t>
            </a:r>
          </a:p>
          <a:p>
            <a:pPr algn="l" marL="1437686" indent="-718843" lvl="1">
              <a:lnSpc>
                <a:spcPts val="6925"/>
              </a:lnSpc>
              <a:buAutoNum type="arabicPeriod" startAt="1"/>
            </a:pPr>
            <a:r>
              <a:rPr lang="en-US" b="true" sz="66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Highest revenue segment: TA/TO</a:t>
            </a:r>
          </a:p>
          <a:p>
            <a:pPr algn="l" marL="1437686" indent="-718843" lvl="1">
              <a:lnSpc>
                <a:spcPts val="6925"/>
              </a:lnSpc>
              <a:buAutoNum type="arabicPeriod" startAt="1"/>
            </a:pPr>
            <a:r>
              <a:rPr lang="en-US" b="true" sz="66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Most bookings: City Hotel</a:t>
            </a:r>
          </a:p>
          <a:p>
            <a:pPr algn="l" marL="1437686" indent="-718843" lvl="1">
              <a:lnSpc>
                <a:spcPts val="6925"/>
              </a:lnSpc>
              <a:buAutoNum type="arabicPeriod" startAt="1"/>
            </a:pPr>
            <a:r>
              <a:rPr lang="en-US" b="true" sz="66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Highest cancellations: Single rooms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148415" y="7323896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807" y="2233837"/>
            <a:ext cx="17922265" cy="6522626"/>
            <a:chOff x="0" y="0"/>
            <a:chExt cx="9680868" cy="35232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80868" cy="3523253"/>
            </a:xfrm>
            <a:custGeom>
              <a:avLst/>
              <a:gdLst/>
              <a:ahLst/>
              <a:cxnLst/>
              <a:rect r="r" b="b" t="t" l="l"/>
              <a:pathLst>
                <a:path h="3523253" w="9680868">
                  <a:moveTo>
                    <a:pt x="12082" y="0"/>
                  </a:moveTo>
                  <a:lnTo>
                    <a:pt x="9668787" y="0"/>
                  </a:lnTo>
                  <a:cubicBezTo>
                    <a:pt x="9671990" y="0"/>
                    <a:pt x="9675064" y="1273"/>
                    <a:pt x="9677329" y="3539"/>
                  </a:cubicBezTo>
                  <a:cubicBezTo>
                    <a:pt x="9679595" y="5804"/>
                    <a:pt x="9680868" y="8878"/>
                    <a:pt x="9680868" y="12082"/>
                  </a:cubicBezTo>
                  <a:lnTo>
                    <a:pt x="9680868" y="3511171"/>
                  </a:lnTo>
                  <a:cubicBezTo>
                    <a:pt x="9680868" y="3514376"/>
                    <a:pt x="9679595" y="3517449"/>
                    <a:pt x="9677329" y="3519715"/>
                  </a:cubicBezTo>
                  <a:cubicBezTo>
                    <a:pt x="9675064" y="3521980"/>
                    <a:pt x="9671990" y="3523253"/>
                    <a:pt x="9668787" y="3523253"/>
                  </a:cubicBezTo>
                  <a:lnTo>
                    <a:pt x="12082" y="3523253"/>
                  </a:lnTo>
                  <a:cubicBezTo>
                    <a:pt x="8878" y="3523253"/>
                    <a:pt x="5804" y="3521980"/>
                    <a:pt x="3539" y="3519715"/>
                  </a:cubicBezTo>
                  <a:cubicBezTo>
                    <a:pt x="1273" y="3517449"/>
                    <a:pt x="0" y="3514376"/>
                    <a:pt x="0" y="3511171"/>
                  </a:cubicBezTo>
                  <a:lnTo>
                    <a:pt x="0" y="12082"/>
                  </a:lnTo>
                  <a:cubicBezTo>
                    <a:pt x="0" y="8878"/>
                    <a:pt x="1273" y="5804"/>
                    <a:pt x="3539" y="3539"/>
                  </a:cubicBezTo>
                  <a:cubicBezTo>
                    <a:pt x="5804" y="1273"/>
                    <a:pt x="8878" y="0"/>
                    <a:pt x="120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680868" cy="3561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844707" y="749380"/>
            <a:ext cx="11274985" cy="119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8"/>
              </a:lnSpc>
            </a:pPr>
            <a:r>
              <a:rPr lang="en-US" sz="426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Practical Business Recommendations</a:t>
            </a:r>
          </a:p>
          <a:p>
            <a:pPr algn="l">
              <a:lnSpc>
                <a:spcPts val="443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1633" y="2784538"/>
            <a:ext cx="17769477" cy="567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 non-refundable deposit policy for bookings made &gt;90 days in advance</a:t>
            </a: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Offer last-minute discounts to fill rooms from expected cancellations</a:t>
            </a: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Strengthen loyalty program – repeated guests cancel the least</a:t>
            </a: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Allow controlled overbooking (10–15%) in City Hotel during high season</a:t>
            </a: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 automated reminder 30 days before arrival to reduce no-shows</a:t>
            </a: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</a:p>
          <a:p>
            <a:pPr algn="l">
              <a:lnSpc>
                <a:spcPts val="2811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 marketing budget on low-cancellation segments (e.g., families, resort guests)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184083">
            <a:off x="9403480" y="-475258"/>
            <a:ext cx="11432423" cy="13022215"/>
          </a:xfrm>
          <a:custGeom>
            <a:avLst/>
            <a:gdLst/>
            <a:ahLst/>
            <a:cxnLst/>
            <a:rect r="r" b="b" t="t" l="l"/>
            <a:pathLst>
              <a:path h="13022215" w="11432423">
                <a:moveTo>
                  <a:pt x="0" y="0"/>
                </a:moveTo>
                <a:lnTo>
                  <a:pt x="11432423" y="0"/>
                </a:lnTo>
                <a:lnTo>
                  <a:pt x="11432423" y="13022215"/>
                </a:lnTo>
                <a:lnTo>
                  <a:pt x="0" y="13022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</a:blip>
            <a:stretch>
              <a:fillRect l="-2119" t="0" r="-10035" b="-15161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06241" y="3540012"/>
            <a:ext cx="13169010" cy="783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2"/>
              </a:lnSpc>
            </a:pPr>
            <a:r>
              <a:rPr lang="en-US" b="true" sz="3336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Business Recommendations (Concise):</a:t>
            </a:r>
          </a:p>
          <a:p>
            <a:pPr algn="l" marL="720367" indent="-360184" lvl="1">
              <a:lnSpc>
                <a:spcPts val="5672"/>
              </a:lnSpc>
              <a:buFont typeface="Arial"/>
              <a:buChar char="•"/>
            </a:pPr>
            <a:r>
              <a:rPr lang="en-US" b="true" sz="3336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Make prices dynamic and offer packages to attract new customers.</a:t>
            </a:r>
          </a:p>
          <a:p>
            <a:pPr algn="l" marL="720367" indent="-360184" lvl="1">
              <a:lnSpc>
                <a:spcPts val="5672"/>
              </a:lnSpc>
              <a:buFont typeface="Arial"/>
              <a:buChar char="•"/>
            </a:pPr>
            <a:r>
              <a:rPr lang="en-US" b="true" sz="3336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Introduce a loyalty points program to retain existing customers.</a:t>
            </a:r>
          </a:p>
          <a:p>
            <a:pPr algn="l" marL="720367" indent="-360184" lvl="1">
              <a:lnSpc>
                <a:spcPts val="5672"/>
              </a:lnSpc>
              <a:buFont typeface="Arial"/>
              <a:buChar char="•"/>
            </a:pPr>
            <a:r>
              <a:rPr lang="en-US" b="true" sz="3336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Provide amenities like parking, kids corner, and free internet to boost bookings.</a:t>
            </a:r>
          </a:p>
          <a:p>
            <a:pPr algn="l">
              <a:lnSpc>
                <a:spcPts val="5672"/>
              </a:lnSpc>
            </a:pPr>
          </a:p>
          <a:p>
            <a:pPr algn="l">
              <a:lnSpc>
                <a:spcPts val="5672"/>
              </a:lnSpc>
            </a:pPr>
          </a:p>
          <a:p>
            <a:pPr algn="l">
              <a:lnSpc>
                <a:spcPts val="5672"/>
              </a:lnSpc>
            </a:pPr>
          </a:p>
          <a:p>
            <a:pPr algn="l">
              <a:lnSpc>
                <a:spcPts val="56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924885" y="565165"/>
            <a:ext cx="4247822" cy="200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8043"/>
              </a:lnSpc>
            </a:pPr>
            <a:r>
              <a:rPr lang="en-US" b="true" sz="5745">
                <a:solidFill>
                  <a:srgbClr val="FFFFFF"/>
                </a:solidFill>
                <a:latin typeface="XM Vahid Bold"/>
                <a:ea typeface="XM Vahid Bold"/>
                <a:cs typeface="XM Vahid Bold"/>
                <a:sym typeface="XM Vahid Bold"/>
              </a:rPr>
              <a:t>Conclusion</a:t>
            </a:r>
            <a:r>
              <a:rPr lang="ar-EG" b="true" sz="5745">
                <a:solidFill>
                  <a:srgbClr val="FFFFFF"/>
                </a:solidFill>
                <a:latin typeface="XM Vahid Bold"/>
                <a:ea typeface="XM Vahid Bold"/>
                <a:cs typeface="XM Vahid Bold"/>
                <a:sym typeface="XM Vahid Bold"/>
                <a:rtl val="true"/>
              </a:rPr>
              <a:t>                                         </a:t>
            </a:r>
          </a:p>
          <a:p>
            <a:pPr algn="ctr" rtl="true">
              <a:lnSpc>
                <a:spcPts val="8043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2274124" y="3043302"/>
            <a:ext cx="13601126" cy="6353014"/>
            <a:chOff x="0" y="0"/>
            <a:chExt cx="7346767" cy="34316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46767" cy="3431636"/>
            </a:xfrm>
            <a:custGeom>
              <a:avLst/>
              <a:gdLst/>
              <a:ahLst/>
              <a:cxnLst/>
              <a:rect r="r" b="b" t="t" l="l"/>
              <a:pathLst>
                <a:path h="3431636" w="7346767">
                  <a:moveTo>
                    <a:pt x="15920" y="0"/>
                  </a:moveTo>
                  <a:lnTo>
                    <a:pt x="7330847" y="0"/>
                  </a:lnTo>
                  <a:cubicBezTo>
                    <a:pt x="7339640" y="0"/>
                    <a:pt x="7346767" y="7128"/>
                    <a:pt x="7346767" y="15920"/>
                  </a:cubicBezTo>
                  <a:lnTo>
                    <a:pt x="7346767" y="3415716"/>
                  </a:lnTo>
                  <a:cubicBezTo>
                    <a:pt x="7346767" y="3419938"/>
                    <a:pt x="7345090" y="3423988"/>
                    <a:pt x="7342104" y="3426973"/>
                  </a:cubicBezTo>
                  <a:cubicBezTo>
                    <a:pt x="7339119" y="3429958"/>
                    <a:pt x="7335069" y="3431636"/>
                    <a:pt x="7330847" y="3431636"/>
                  </a:cubicBezTo>
                  <a:lnTo>
                    <a:pt x="15920" y="3431636"/>
                  </a:lnTo>
                  <a:cubicBezTo>
                    <a:pt x="11698" y="3431636"/>
                    <a:pt x="7649" y="3429958"/>
                    <a:pt x="4663" y="3426973"/>
                  </a:cubicBezTo>
                  <a:cubicBezTo>
                    <a:pt x="1677" y="3423988"/>
                    <a:pt x="0" y="3419938"/>
                    <a:pt x="0" y="3415716"/>
                  </a:cubicBezTo>
                  <a:lnTo>
                    <a:pt x="0" y="15920"/>
                  </a:lnTo>
                  <a:cubicBezTo>
                    <a:pt x="0" y="11698"/>
                    <a:pt x="1677" y="7649"/>
                    <a:pt x="4663" y="4663"/>
                  </a:cubicBezTo>
                  <a:cubicBezTo>
                    <a:pt x="7649" y="1677"/>
                    <a:pt x="11698" y="0"/>
                    <a:pt x="15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46767" cy="3469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0590" y="741300"/>
            <a:ext cx="15111355" cy="8804400"/>
            <a:chOff x="0" y="0"/>
            <a:chExt cx="8162530" cy="4755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62530" cy="4755774"/>
            </a:xfrm>
            <a:custGeom>
              <a:avLst/>
              <a:gdLst/>
              <a:ahLst/>
              <a:cxnLst/>
              <a:rect r="r" b="b" t="t" l="l"/>
              <a:pathLst>
                <a:path h="4755774" w="8162530">
                  <a:moveTo>
                    <a:pt x="14329" y="0"/>
                  </a:moveTo>
                  <a:lnTo>
                    <a:pt x="8148201" y="0"/>
                  </a:lnTo>
                  <a:cubicBezTo>
                    <a:pt x="8152002" y="0"/>
                    <a:pt x="8155646" y="1510"/>
                    <a:pt x="8158334" y="4197"/>
                  </a:cubicBezTo>
                  <a:cubicBezTo>
                    <a:pt x="8161020" y="6884"/>
                    <a:pt x="8162530" y="10529"/>
                    <a:pt x="8162530" y="14329"/>
                  </a:cubicBezTo>
                  <a:lnTo>
                    <a:pt x="8162530" y="4741444"/>
                  </a:lnTo>
                  <a:cubicBezTo>
                    <a:pt x="8162530" y="4745245"/>
                    <a:pt x="8161020" y="4748890"/>
                    <a:pt x="8158334" y="4751577"/>
                  </a:cubicBezTo>
                  <a:cubicBezTo>
                    <a:pt x="8155646" y="4754264"/>
                    <a:pt x="8152002" y="4755774"/>
                    <a:pt x="8148201" y="4755774"/>
                  </a:cubicBezTo>
                  <a:lnTo>
                    <a:pt x="14329" y="4755774"/>
                  </a:lnTo>
                  <a:cubicBezTo>
                    <a:pt x="10529" y="4755774"/>
                    <a:pt x="6884" y="4754264"/>
                    <a:pt x="4197" y="4751577"/>
                  </a:cubicBezTo>
                  <a:cubicBezTo>
                    <a:pt x="1510" y="4748890"/>
                    <a:pt x="0" y="4745245"/>
                    <a:pt x="0" y="4741444"/>
                  </a:cubicBezTo>
                  <a:lnTo>
                    <a:pt x="0" y="14329"/>
                  </a:lnTo>
                  <a:cubicBezTo>
                    <a:pt x="0" y="10529"/>
                    <a:pt x="1510" y="6884"/>
                    <a:pt x="4197" y="4197"/>
                  </a:cubicBezTo>
                  <a:cubicBezTo>
                    <a:pt x="6884" y="1510"/>
                    <a:pt x="10529" y="0"/>
                    <a:pt x="143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62530" cy="4793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65958" y="2779697"/>
            <a:ext cx="11074524" cy="6019571"/>
          </a:xfrm>
          <a:custGeom>
            <a:avLst/>
            <a:gdLst/>
            <a:ahLst/>
            <a:cxnLst/>
            <a:rect r="r" b="b" t="t" l="l"/>
            <a:pathLst>
              <a:path h="6019571" w="11074524">
                <a:moveTo>
                  <a:pt x="0" y="0"/>
                </a:moveTo>
                <a:lnTo>
                  <a:pt x="11074524" y="0"/>
                </a:lnTo>
                <a:lnTo>
                  <a:pt x="11074524" y="6019571"/>
                </a:lnTo>
                <a:lnTo>
                  <a:pt x="0" y="6019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573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7370" y="1029496"/>
            <a:ext cx="13257797" cy="120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5"/>
              </a:lnSpc>
            </a:pPr>
            <a:r>
              <a:rPr lang="en-US" b="true" sz="70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Hurrah! Project Completed 🎉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33840" y="2789428"/>
            <a:ext cx="6378824" cy="2848756"/>
            <a:chOff x="0" y="0"/>
            <a:chExt cx="1100078" cy="491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0078" cy="491290"/>
            </a:xfrm>
            <a:custGeom>
              <a:avLst/>
              <a:gdLst/>
              <a:ahLst/>
              <a:cxnLst/>
              <a:rect r="r" b="b" t="t" l="l"/>
              <a:pathLst>
                <a:path h="491290" w="1100078">
                  <a:moveTo>
                    <a:pt x="27915" y="0"/>
                  </a:moveTo>
                  <a:lnTo>
                    <a:pt x="1072163" y="0"/>
                  </a:lnTo>
                  <a:cubicBezTo>
                    <a:pt x="1087580" y="0"/>
                    <a:pt x="1100078" y="12498"/>
                    <a:pt x="1100078" y="27915"/>
                  </a:cubicBezTo>
                  <a:lnTo>
                    <a:pt x="1100078" y="463375"/>
                  </a:lnTo>
                  <a:cubicBezTo>
                    <a:pt x="1100078" y="478792"/>
                    <a:pt x="1087580" y="491290"/>
                    <a:pt x="1072163" y="491290"/>
                  </a:cubicBezTo>
                  <a:lnTo>
                    <a:pt x="27915" y="491290"/>
                  </a:lnTo>
                  <a:cubicBezTo>
                    <a:pt x="12498" y="491290"/>
                    <a:pt x="0" y="478792"/>
                    <a:pt x="0" y="463375"/>
                  </a:cubicBezTo>
                  <a:lnTo>
                    <a:pt x="0" y="27915"/>
                  </a:lnTo>
                  <a:cubicBezTo>
                    <a:pt x="0" y="12498"/>
                    <a:pt x="12498" y="0"/>
                    <a:pt x="2791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4732" r="0" b="-2473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045700" y="4340279"/>
            <a:ext cx="2749078" cy="2749078"/>
            <a:chOff x="0" y="0"/>
            <a:chExt cx="1652976" cy="1652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8766" y="0"/>
                  </a:moveTo>
                  <a:lnTo>
                    <a:pt x="1574210" y="0"/>
                  </a:lnTo>
                  <a:cubicBezTo>
                    <a:pt x="1617712" y="0"/>
                    <a:pt x="1652976" y="35265"/>
                    <a:pt x="1652976" y="78766"/>
                  </a:cubicBezTo>
                  <a:lnTo>
                    <a:pt x="1652976" y="1574210"/>
                  </a:lnTo>
                  <a:cubicBezTo>
                    <a:pt x="1652976" y="1617712"/>
                    <a:pt x="1617712" y="1652976"/>
                    <a:pt x="1574210" y="1652976"/>
                  </a:cubicBezTo>
                  <a:lnTo>
                    <a:pt x="78766" y="1652976"/>
                  </a:lnTo>
                  <a:cubicBezTo>
                    <a:pt x="35265" y="1652976"/>
                    <a:pt x="0" y="1617712"/>
                    <a:pt x="0" y="1574210"/>
                  </a:cubicBezTo>
                  <a:lnTo>
                    <a:pt x="0" y="78766"/>
                  </a:lnTo>
                  <a:cubicBezTo>
                    <a:pt x="0" y="35265"/>
                    <a:pt x="35265" y="0"/>
                    <a:pt x="787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362288" y="1076325"/>
            <a:ext cx="6669234" cy="101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874" y="4527939"/>
            <a:ext cx="7322660" cy="746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2955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Hotel Booking Cancellation Analysis &amp; Prediction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  <a:r>
              <a:rPr lang="en-US" sz="2955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Your  Name :Resort Hotel , City Hotel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  <a:r>
              <a:rPr lang="en-US" sz="2955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Date : 12/12/2025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3210693" y="4500360"/>
            <a:ext cx="2419092" cy="2428916"/>
            <a:chOff x="0" y="0"/>
            <a:chExt cx="404756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3608" y="0"/>
                  </a:moveTo>
                  <a:lnTo>
                    <a:pt x="331148" y="0"/>
                  </a:lnTo>
                  <a:cubicBezTo>
                    <a:pt x="350671" y="0"/>
                    <a:pt x="369393" y="7755"/>
                    <a:pt x="383197" y="21559"/>
                  </a:cubicBezTo>
                  <a:cubicBezTo>
                    <a:pt x="397001" y="35363"/>
                    <a:pt x="404756" y="54086"/>
                    <a:pt x="404756" y="73608"/>
                  </a:cubicBezTo>
                  <a:lnTo>
                    <a:pt x="404756" y="332792"/>
                  </a:lnTo>
                  <a:cubicBezTo>
                    <a:pt x="404756" y="352314"/>
                    <a:pt x="397001" y="371037"/>
                    <a:pt x="383197" y="384841"/>
                  </a:cubicBezTo>
                  <a:cubicBezTo>
                    <a:pt x="369393" y="398645"/>
                    <a:pt x="350671" y="406400"/>
                    <a:pt x="331148" y="406400"/>
                  </a:cubicBezTo>
                  <a:lnTo>
                    <a:pt x="73608" y="406400"/>
                  </a:lnTo>
                  <a:cubicBezTo>
                    <a:pt x="54086" y="406400"/>
                    <a:pt x="35363" y="398645"/>
                    <a:pt x="21559" y="384841"/>
                  </a:cubicBezTo>
                  <a:cubicBezTo>
                    <a:pt x="7755" y="371037"/>
                    <a:pt x="0" y="352314"/>
                    <a:pt x="0" y="332792"/>
                  </a:cubicBezTo>
                  <a:lnTo>
                    <a:pt x="0" y="73608"/>
                  </a:lnTo>
                  <a:cubicBezTo>
                    <a:pt x="0" y="54086"/>
                    <a:pt x="7755" y="35363"/>
                    <a:pt x="21559" y="21559"/>
                  </a:cubicBezTo>
                  <a:cubicBezTo>
                    <a:pt x="35363" y="7755"/>
                    <a:pt x="54086" y="0"/>
                    <a:pt x="7360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4743" r="0" b="-24743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691341" y="-140337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77110"/>
            <a:ext cx="5946401" cy="286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  <a:p>
            <a:pPr algn="l">
              <a:lnSpc>
                <a:spcPts val="727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7995168" y="1182875"/>
            <a:ext cx="11020481" cy="3171125"/>
            <a:chOff x="0" y="0"/>
            <a:chExt cx="1707361" cy="491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7361" cy="491290"/>
            </a:xfrm>
            <a:custGeom>
              <a:avLst/>
              <a:gdLst/>
              <a:ahLst/>
              <a:cxnLst/>
              <a:rect r="r" b="b" t="t" l="l"/>
              <a:pathLst>
                <a:path h="491290" w="1707361">
                  <a:moveTo>
                    <a:pt x="16158" y="0"/>
                  </a:moveTo>
                  <a:lnTo>
                    <a:pt x="1691203" y="0"/>
                  </a:lnTo>
                  <a:cubicBezTo>
                    <a:pt x="1695489" y="0"/>
                    <a:pt x="1699598" y="1702"/>
                    <a:pt x="1702628" y="4732"/>
                  </a:cubicBezTo>
                  <a:cubicBezTo>
                    <a:pt x="1705659" y="7763"/>
                    <a:pt x="1707361" y="11872"/>
                    <a:pt x="1707361" y="16158"/>
                  </a:cubicBezTo>
                  <a:lnTo>
                    <a:pt x="1707361" y="475133"/>
                  </a:lnTo>
                  <a:cubicBezTo>
                    <a:pt x="1707361" y="479418"/>
                    <a:pt x="1705659" y="483528"/>
                    <a:pt x="1702628" y="486558"/>
                  </a:cubicBezTo>
                  <a:cubicBezTo>
                    <a:pt x="1699598" y="489588"/>
                    <a:pt x="1695489" y="491290"/>
                    <a:pt x="1691203" y="491290"/>
                  </a:cubicBezTo>
                  <a:lnTo>
                    <a:pt x="16158" y="491290"/>
                  </a:lnTo>
                  <a:cubicBezTo>
                    <a:pt x="11872" y="491290"/>
                    <a:pt x="7763" y="489588"/>
                    <a:pt x="4732" y="486558"/>
                  </a:cubicBezTo>
                  <a:cubicBezTo>
                    <a:pt x="1702" y="483528"/>
                    <a:pt x="0" y="479418"/>
                    <a:pt x="0" y="475133"/>
                  </a:cubicBezTo>
                  <a:lnTo>
                    <a:pt x="0" y="16158"/>
                  </a:lnTo>
                  <a:cubicBezTo>
                    <a:pt x="0" y="11872"/>
                    <a:pt x="1702" y="7763"/>
                    <a:pt x="4732" y="4732"/>
                  </a:cubicBezTo>
                  <a:cubicBezTo>
                    <a:pt x="7763" y="1702"/>
                    <a:pt x="11872" y="0"/>
                    <a:pt x="1615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737" r="0" b="-5273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86932" y="4564890"/>
            <a:ext cx="8072368" cy="6746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186"/>
              </a:lnSpc>
            </a:pPr>
          </a:p>
          <a:p>
            <a:pPr algn="ctr" rtl="true">
              <a:lnSpc>
                <a:spcPts val="6186"/>
              </a:lnSpc>
            </a:pPr>
            <a:r>
              <a:rPr lang="ar-EG" b="true" sz="4418">
                <a:solidFill>
                  <a:srgbClr val="FFFFFF"/>
                </a:solidFill>
                <a:latin typeface="XM Vahid Bold"/>
                <a:ea typeface="XM Vahid Bold"/>
                <a:cs typeface="XM Vahid Bold"/>
                <a:sym typeface="XM Vahid Bold"/>
                <a:rtl val="true"/>
              </a:rPr>
              <a:t>:</a:t>
            </a:r>
            <a:r>
              <a:rPr lang="en-US" b="true" sz="4418">
                <a:solidFill>
                  <a:srgbClr val="FFFFFF"/>
                </a:solidFill>
                <a:latin typeface="XM Vahid Bold"/>
                <a:ea typeface="XM Vahid Bold"/>
                <a:cs typeface="XM Vahid Bold"/>
                <a:sym typeface="XM Vahid Bold"/>
              </a:rPr>
              <a:t>Cancellations</a:t>
            </a:r>
            <a:r>
              <a:rPr lang="en-US" b="true" sz="4418">
                <a:solidFill>
                  <a:srgbClr val="FFFFFF"/>
                </a:solidFill>
                <a:latin typeface="XM Vahid Bold"/>
                <a:ea typeface="XM Vahid Bold"/>
                <a:cs typeface="XM Vahid Bold"/>
                <a:sym typeface="XM Vahid Bold"/>
              </a:rPr>
              <a:t> lead to</a:t>
            </a:r>
          </a:p>
          <a:p>
            <a:pPr algn="ctr" rtl="true">
              <a:lnSpc>
                <a:spcPts val="6186"/>
              </a:lnSpc>
            </a:pPr>
          </a:p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FFFFFF"/>
                </a:solidFill>
                <a:latin typeface="XM Vahid Bold"/>
                <a:ea typeface="XM Vahid Bold"/>
                <a:cs typeface="XM Vahid Bold"/>
                <a:sym typeface="XM Vahid Bold"/>
              </a:rPr>
              <a:t>→ Direct revenue loss</a:t>
            </a:r>
          </a:p>
          <a:p>
            <a:pPr algn="ctr">
              <a:lnSpc>
                <a:spcPts val="3925"/>
              </a:lnSpc>
            </a:pPr>
          </a:p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FFFFFF"/>
                </a:solidFill>
                <a:latin typeface="XM Vahid Bold"/>
                <a:ea typeface="XM Vahid Bold"/>
                <a:cs typeface="XM Vahid Bold"/>
                <a:sym typeface="XM Vahid Bold"/>
              </a:rPr>
              <a:t>→ Inefficient inventory &amp; staff planning</a:t>
            </a:r>
          </a:p>
          <a:p>
            <a:pPr algn="ctr">
              <a:lnSpc>
                <a:spcPts val="3925"/>
              </a:lnSpc>
            </a:pPr>
          </a:p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FFFFFF"/>
                </a:solidFill>
                <a:latin typeface="XM Vahid Bold"/>
                <a:ea typeface="XM Vahid Bold"/>
                <a:cs typeface="XM Vahid Bold"/>
                <a:sym typeface="XM Vahid Bold"/>
              </a:rPr>
              <a:t>→ Risk of overbooking and unhappy guests</a:t>
            </a:r>
          </a:p>
          <a:p>
            <a:pPr algn="ctr">
              <a:lnSpc>
                <a:spcPts val="3925"/>
              </a:lnSpc>
            </a:pPr>
          </a:p>
          <a:p>
            <a:pPr algn="ctr" rtl="true">
              <a:lnSpc>
                <a:spcPts val="5353"/>
              </a:lnSpc>
            </a:pPr>
          </a:p>
          <a:p>
            <a:pPr algn="ctr" rtl="true">
              <a:lnSpc>
                <a:spcPts val="618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74228" y="4964940"/>
            <a:ext cx="7720941" cy="130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621"/>
              </a:lnSpc>
            </a:pPr>
            <a:r>
              <a:rPr lang="en-US" sz="3301">
                <a:solidFill>
                  <a:srgbClr val="FFFFFF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Hotels suffer from high cancellation rates (up to 40% in some</a:t>
            </a:r>
            <a:r>
              <a:rPr lang="en-US" sz="3301">
                <a:solidFill>
                  <a:srgbClr val="FFFFFF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 properties)</a:t>
            </a:r>
          </a:p>
          <a:p>
            <a:pPr algn="ctr" rtl="true">
              <a:lnSpc>
                <a:spcPts val="992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74228" y="4880105"/>
            <a:ext cx="7720941" cy="1948323"/>
            <a:chOff x="0" y="0"/>
            <a:chExt cx="4170533" cy="10524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0533" cy="1052403"/>
            </a:xfrm>
            <a:custGeom>
              <a:avLst/>
              <a:gdLst/>
              <a:ahLst/>
              <a:cxnLst/>
              <a:rect r="r" b="b" t="t" l="l"/>
              <a:pathLst>
                <a:path h="1052403" w="4170533">
                  <a:moveTo>
                    <a:pt x="28045" y="0"/>
                  </a:moveTo>
                  <a:lnTo>
                    <a:pt x="4142489" y="0"/>
                  </a:lnTo>
                  <a:cubicBezTo>
                    <a:pt x="4157977" y="0"/>
                    <a:pt x="4170533" y="12556"/>
                    <a:pt x="4170533" y="28045"/>
                  </a:cubicBezTo>
                  <a:lnTo>
                    <a:pt x="4170533" y="1024359"/>
                  </a:lnTo>
                  <a:cubicBezTo>
                    <a:pt x="4170533" y="1039847"/>
                    <a:pt x="4157977" y="1052403"/>
                    <a:pt x="4142489" y="1052403"/>
                  </a:cubicBezTo>
                  <a:lnTo>
                    <a:pt x="28045" y="1052403"/>
                  </a:lnTo>
                  <a:cubicBezTo>
                    <a:pt x="12556" y="1052403"/>
                    <a:pt x="0" y="1039847"/>
                    <a:pt x="0" y="1024359"/>
                  </a:cubicBezTo>
                  <a:lnTo>
                    <a:pt x="0" y="28045"/>
                  </a:lnTo>
                  <a:cubicBezTo>
                    <a:pt x="0" y="12556"/>
                    <a:pt x="12556" y="0"/>
                    <a:pt x="280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170533" cy="1090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14375" y="5031615"/>
            <a:ext cx="9089786" cy="4777208"/>
            <a:chOff x="0" y="0"/>
            <a:chExt cx="4909927" cy="25804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09927" cy="2580450"/>
            </a:xfrm>
            <a:custGeom>
              <a:avLst/>
              <a:gdLst/>
              <a:ahLst/>
              <a:cxnLst/>
              <a:rect r="r" b="b" t="t" l="l"/>
              <a:pathLst>
                <a:path h="2580450" w="4909927">
                  <a:moveTo>
                    <a:pt x="23822" y="0"/>
                  </a:moveTo>
                  <a:lnTo>
                    <a:pt x="4886106" y="0"/>
                  </a:lnTo>
                  <a:cubicBezTo>
                    <a:pt x="4899262" y="0"/>
                    <a:pt x="4909927" y="10665"/>
                    <a:pt x="4909927" y="23822"/>
                  </a:cubicBezTo>
                  <a:lnTo>
                    <a:pt x="4909927" y="2556629"/>
                  </a:lnTo>
                  <a:cubicBezTo>
                    <a:pt x="4909927" y="2569785"/>
                    <a:pt x="4899262" y="2580450"/>
                    <a:pt x="4886106" y="2580450"/>
                  </a:cubicBezTo>
                  <a:lnTo>
                    <a:pt x="23822" y="2580450"/>
                  </a:lnTo>
                  <a:cubicBezTo>
                    <a:pt x="17504" y="2580450"/>
                    <a:pt x="11445" y="2577941"/>
                    <a:pt x="6977" y="2573473"/>
                  </a:cubicBezTo>
                  <a:cubicBezTo>
                    <a:pt x="2510" y="2569006"/>
                    <a:pt x="0" y="2562947"/>
                    <a:pt x="0" y="2556629"/>
                  </a:cubicBezTo>
                  <a:lnTo>
                    <a:pt x="0" y="23822"/>
                  </a:lnTo>
                  <a:cubicBezTo>
                    <a:pt x="0" y="10665"/>
                    <a:pt x="10665" y="0"/>
                    <a:pt x="238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909927" cy="2618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8237" y="662449"/>
            <a:ext cx="5621274" cy="230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8"/>
              </a:lnSpc>
            </a:pPr>
            <a:r>
              <a:rPr lang="en-US" sz="573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Objectives</a:t>
            </a:r>
          </a:p>
          <a:p>
            <a:pPr algn="l">
              <a:lnSpc>
                <a:spcPts val="5713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1496875" y="1488936"/>
            <a:ext cx="4834841" cy="8423951"/>
            <a:chOff x="0" y="0"/>
            <a:chExt cx="726717" cy="12661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2"/>
              <a:stretch>
                <a:fillRect l="-8041" t="0" r="-804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9810" y="2971988"/>
            <a:ext cx="9035880" cy="5988000"/>
            <a:chOff x="0" y="0"/>
            <a:chExt cx="4880809" cy="32344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80809" cy="3234471"/>
            </a:xfrm>
            <a:custGeom>
              <a:avLst/>
              <a:gdLst/>
              <a:ahLst/>
              <a:cxnLst/>
              <a:rect r="r" b="b" t="t" l="l"/>
              <a:pathLst>
                <a:path h="3234471" w="4880809">
                  <a:moveTo>
                    <a:pt x="23964" y="0"/>
                  </a:moveTo>
                  <a:lnTo>
                    <a:pt x="4856845" y="0"/>
                  </a:lnTo>
                  <a:cubicBezTo>
                    <a:pt x="4863201" y="0"/>
                    <a:pt x="4869296" y="2525"/>
                    <a:pt x="4873790" y="7019"/>
                  </a:cubicBezTo>
                  <a:cubicBezTo>
                    <a:pt x="4878284" y="11513"/>
                    <a:pt x="4880809" y="17608"/>
                    <a:pt x="4880809" y="23964"/>
                  </a:cubicBezTo>
                  <a:lnTo>
                    <a:pt x="4880809" y="3210507"/>
                  </a:lnTo>
                  <a:cubicBezTo>
                    <a:pt x="4880809" y="3216862"/>
                    <a:pt x="4878284" y="3222958"/>
                    <a:pt x="4873790" y="3227452"/>
                  </a:cubicBezTo>
                  <a:cubicBezTo>
                    <a:pt x="4869296" y="3231946"/>
                    <a:pt x="4863201" y="3234471"/>
                    <a:pt x="4856845" y="3234471"/>
                  </a:cubicBezTo>
                  <a:lnTo>
                    <a:pt x="23964" y="3234471"/>
                  </a:lnTo>
                  <a:cubicBezTo>
                    <a:pt x="17608" y="3234471"/>
                    <a:pt x="11513" y="3231946"/>
                    <a:pt x="7019" y="3227452"/>
                  </a:cubicBezTo>
                  <a:cubicBezTo>
                    <a:pt x="2525" y="3222958"/>
                    <a:pt x="0" y="3216862"/>
                    <a:pt x="0" y="3210507"/>
                  </a:cubicBezTo>
                  <a:lnTo>
                    <a:pt x="0" y="23964"/>
                  </a:lnTo>
                  <a:cubicBezTo>
                    <a:pt x="0" y="17608"/>
                    <a:pt x="2525" y="11513"/>
                    <a:pt x="7019" y="7019"/>
                  </a:cubicBezTo>
                  <a:cubicBezTo>
                    <a:pt x="11513" y="2525"/>
                    <a:pt x="17608" y="0"/>
                    <a:pt x="239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80809" cy="327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9810" y="3234312"/>
            <a:ext cx="8884190" cy="485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  <a:spcBef>
                <a:spcPct val="0"/>
              </a:spcBef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1.Clean and prepare the hotel booking dataset (119,390 rows)</a:t>
            </a:r>
          </a:p>
          <a:p>
            <a:pPr algn="ctr">
              <a:lnSpc>
                <a:spcPts val="1476"/>
              </a:lnSpc>
              <a:spcBef>
                <a:spcPct val="0"/>
              </a:spcBef>
            </a:pPr>
          </a:p>
          <a:p>
            <a:pPr algn="ctr">
              <a:lnSpc>
                <a:spcPts val="3716"/>
              </a:lnSpc>
              <a:spcBef>
                <a:spcPct val="0"/>
              </a:spcBef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2.Perform in-depth Exploratory Data Analysis (EDA)</a:t>
            </a:r>
          </a:p>
          <a:p>
            <a:pPr algn="ctr">
              <a:lnSpc>
                <a:spcPts val="3716"/>
              </a:lnSpc>
              <a:spcBef>
                <a:spcPct val="0"/>
              </a:spcBef>
            </a:pPr>
          </a:p>
          <a:p>
            <a:pPr algn="ctr">
              <a:lnSpc>
                <a:spcPts val="3716"/>
              </a:lnSpc>
              <a:spcBef>
                <a:spcPct val="0"/>
              </a:spcBef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3.Identify key factors driving cancellations</a:t>
            </a:r>
          </a:p>
          <a:p>
            <a:pPr algn="ctr">
              <a:lnSpc>
                <a:spcPts val="3716"/>
              </a:lnSpc>
              <a:spcBef>
                <a:spcPct val="0"/>
              </a:spcBef>
            </a:pPr>
          </a:p>
          <a:p>
            <a:pPr algn="ctr">
              <a:lnSpc>
                <a:spcPts val="3716"/>
              </a:lnSpc>
              <a:spcBef>
                <a:spcPct val="0"/>
              </a:spcBef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4.Build an interactive dashboard</a:t>
            </a:r>
          </a:p>
          <a:p>
            <a:pPr algn="ctr">
              <a:lnSpc>
                <a:spcPts val="3716"/>
              </a:lnSpc>
              <a:spcBef>
                <a:spcPct val="0"/>
              </a:spcBef>
            </a:pPr>
          </a:p>
          <a:p>
            <a:pPr algn="ctr">
              <a:lnSpc>
                <a:spcPts val="3716"/>
              </a:lnSpc>
              <a:spcBef>
                <a:spcPct val="0"/>
              </a:spcBef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5.Provide actionable recommendations to reduce cancellation impact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7661" y="3961123"/>
            <a:ext cx="4760412" cy="235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8"/>
              </a:lnSpc>
            </a:pPr>
            <a:r>
              <a:rPr lang="en-US" sz="604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Overview</a:t>
            </a:r>
          </a:p>
          <a:p>
            <a:pPr algn="l">
              <a:lnSpc>
                <a:spcPts val="538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32336" y="0"/>
            <a:ext cx="19702870" cy="3923023"/>
            <a:chOff x="0" y="0"/>
            <a:chExt cx="3052490" cy="607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52490" cy="607779"/>
            </a:xfrm>
            <a:custGeom>
              <a:avLst/>
              <a:gdLst/>
              <a:ahLst/>
              <a:cxnLst/>
              <a:rect r="r" b="b" t="t" l="l"/>
              <a:pathLst>
                <a:path h="607779" w="3052490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598741"/>
                  </a:lnTo>
                  <a:cubicBezTo>
                    <a:pt x="3052490" y="603733"/>
                    <a:pt x="3048444" y="607779"/>
                    <a:pt x="3043453" y="607779"/>
                  </a:cubicBezTo>
                  <a:lnTo>
                    <a:pt x="9037" y="607779"/>
                  </a:lnTo>
                  <a:cubicBezTo>
                    <a:pt x="4046" y="607779"/>
                    <a:pt x="0" y="603733"/>
                    <a:pt x="0" y="598741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8338" r="0" b="-13833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138203" y="3923023"/>
            <a:ext cx="8910335" cy="5622711"/>
            <a:chOff x="0" y="0"/>
            <a:chExt cx="4812995" cy="30371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2995" cy="3037156"/>
            </a:xfrm>
            <a:custGeom>
              <a:avLst/>
              <a:gdLst/>
              <a:ahLst/>
              <a:cxnLst/>
              <a:rect r="r" b="b" t="t" l="l"/>
              <a:pathLst>
                <a:path h="3037156" w="4812995">
                  <a:moveTo>
                    <a:pt x="24301" y="0"/>
                  </a:moveTo>
                  <a:lnTo>
                    <a:pt x="4788694" y="0"/>
                  </a:lnTo>
                  <a:cubicBezTo>
                    <a:pt x="4795139" y="0"/>
                    <a:pt x="4801320" y="2560"/>
                    <a:pt x="4805877" y="7118"/>
                  </a:cubicBezTo>
                  <a:cubicBezTo>
                    <a:pt x="4810435" y="11675"/>
                    <a:pt x="4812995" y="17856"/>
                    <a:pt x="4812995" y="24301"/>
                  </a:cubicBezTo>
                  <a:lnTo>
                    <a:pt x="4812995" y="3012855"/>
                  </a:lnTo>
                  <a:cubicBezTo>
                    <a:pt x="4812995" y="3026276"/>
                    <a:pt x="4802115" y="3037156"/>
                    <a:pt x="4788694" y="3037156"/>
                  </a:cubicBezTo>
                  <a:lnTo>
                    <a:pt x="24301" y="3037156"/>
                  </a:lnTo>
                  <a:cubicBezTo>
                    <a:pt x="10880" y="3037156"/>
                    <a:pt x="0" y="3026276"/>
                    <a:pt x="0" y="3012855"/>
                  </a:cubicBezTo>
                  <a:lnTo>
                    <a:pt x="0" y="24301"/>
                  </a:lnTo>
                  <a:cubicBezTo>
                    <a:pt x="0" y="10880"/>
                    <a:pt x="10880" y="0"/>
                    <a:pt x="24301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2995" cy="3075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397019" y="4097633"/>
            <a:ext cx="8358871" cy="508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289" indent="-321144" lvl="1">
              <a:lnSpc>
                <a:spcPts val="5057"/>
              </a:lnSpc>
              <a:buFont typeface="Arial"/>
              <a:buChar char="•"/>
            </a:pPr>
            <a:r>
              <a:rPr lang="en-US" sz="2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Dataset: Hotel Booking Demand</a:t>
            </a:r>
          </a:p>
          <a:p>
            <a:pPr algn="just" marL="642289" indent="-321144" lvl="1">
              <a:lnSpc>
                <a:spcPts val="5057"/>
              </a:lnSpc>
              <a:buFont typeface="Arial"/>
              <a:buChar char="•"/>
            </a:pPr>
            <a:r>
              <a:rPr lang="en-US" sz="2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Original Size: 119,390 rows × 32 columns</a:t>
            </a:r>
          </a:p>
          <a:p>
            <a:pPr algn="just" marL="642289" indent="-321144" lvl="1">
              <a:lnSpc>
                <a:spcPts val="5057"/>
              </a:lnSpc>
              <a:buFont typeface="Arial"/>
              <a:buChar char="•"/>
            </a:pPr>
            <a:r>
              <a:rPr lang="en-US" sz="2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Period: July 2015 – August 2017</a:t>
            </a:r>
          </a:p>
          <a:p>
            <a:pPr algn="just" marL="642289" indent="-321144" lvl="1">
              <a:lnSpc>
                <a:spcPts val="5057"/>
              </a:lnSpc>
              <a:buFont typeface="Arial"/>
              <a:buChar char="•"/>
            </a:pPr>
            <a:r>
              <a:rPr lang="en-US" sz="2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Hotel Types: City Hotel &amp; Resort Hotel</a:t>
            </a:r>
          </a:p>
          <a:p>
            <a:pPr algn="just" marL="642289" indent="-321144" lvl="1">
              <a:lnSpc>
                <a:spcPts val="5057"/>
              </a:lnSpc>
              <a:buFont typeface="Arial"/>
              <a:buChar char="•"/>
            </a:pPr>
            <a:r>
              <a:rPr lang="en-US" sz="2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Variable:is_canceled (0 = Not Canceled, 1 = Canceled)</a:t>
            </a:r>
          </a:p>
          <a:p>
            <a:pPr algn="just" marL="642289" indent="-321144" lvl="1">
              <a:lnSpc>
                <a:spcPts val="5057"/>
              </a:lnSpc>
              <a:buFont typeface="Arial"/>
              <a:buChar char="•"/>
            </a:pPr>
            <a:r>
              <a:rPr lang="en-US" sz="2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Original Cancellation Rate: ~37%</a:t>
            </a:r>
          </a:p>
          <a:p>
            <a:pPr algn="just">
              <a:lnSpc>
                <a:spcPts val="505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694" y="1163048"/>
            <a:ext cx="5334054" cy="166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7"/>
              </a:lnSpc>
            </a:pPr>
            <a:r>
              <a:rPr lang="en-US" sz="405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Cleaning &amp; Preparation</a:t>
            </a:r>
          </a:p>
          <a:p>
            <a:pPr algn="l">
              <a:lnSpc>
                <a:spcPts val="4217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413355" y="-1072128"/>
            <a:ext cx="11357123" cy="5778486"/>
            <a:chOff x="0" y="0"/>
            <a:chExt cx="6134649" cy="3121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4649" cy="3121299"/>
            </a:xfrm>
            <a:custGeom>
              <a:avLst/>
              <a:gdLst/>
              <a:ahLst/>
              <a:cxnLst/>
              <a:rect r="r" b="b" t="t" l="l"/>
              <a:pathLst>
                <a:path h="3121299" w="613464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3102234"/>
                  </a:lnTo>
                  <a:cubicBezTo>
                    <a:pt x="6134649" y="3107290"/>
                    <a:pt x="6132640" y="3112140"/>
                    <a:pt x="6129065" y="3115715"/>
                  </a:cubicBezTo>
                  <a:cubicBezTo>
                    <a:pt x="6125489" y="3119291"/>
                    <a:pt x="6120640" y="3121299"/>
                    <a:pt x="6115583" y="3121299"/>
                  </a:cubicBezTo>
                  <a:lnTo>
                    <a:pt x="19066" y="3121299"/>
                  </a:lnTo>
                  <a:cubicBezTo>
                    <a:pt x="8536" y="3121299"/>
                    <a:pt x="0" y="3112763"/>
                    <a:pt x="0" y="3102234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4649" cy="315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35917" y="-304125"/>
            <a:ext cx="4565789" cy="4584330"/>
            <a:chOff x="0" y="0"/>
            <a:chExt cx="40475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2"/>
              <a:stretch>
                <a:fillRect l="-45171" t="0" r="-4517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904718" y="-304125"/>
            <a:ext cx="4565789" cy="4584330"/>
            <a:chOff x="0" y="0"/>
            <a:chExt cx="40475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3"/>
              <a:stretch>
                <a:fillRect l="-25351" t="0" r="-2535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45246" y="3599797"/>
            <a:ext cx="7786977" cy="331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4"/>
              </a:lnSpc>
            </a:pPr>
            <a:r>
              <a:rPr lang="en-US" sz="24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46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ey cleaning steps performed:</a:t>
            </a:r>
          </a:p>
          <a:p>
            <a:pPr algn="just" marL="467887" indent="-233944" lvl="1">
              <a:lnSpc>
                <a:spcPts val="3684"/>
              </a:lnSpc>
              <a:buFont typeface="Arial"/>
              <a:buChar char="•"/>
            </a:pPr>
            <a:r>
              <a:rPr lang="en-US" sz="21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Converted reservation_status_date to date format</a:t>
            </a:r>
          </a:p>
          <a:p>
            <a:pPr algn="just" marL="467887" indent="-233944" lvl="1">
              <a:lnSpc>
                <a:spcPts val="3684"/>
              </a:lnSpc>
              <a:buFont typeface="Arial"/>
              <a:buChar char="•"/>
            </a:pPr>
            <a:r>
              <a:rPr lang="en-US" sz="21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Created full arrival_date and new features:</a:t>
            </a:r>
          </a:p>
          <a:p>
            <a:pPr algn="just" marL="467887" indent="-233944" lvl="1">
              <a:lnSpc>
                <a:spcPts val="3684"/>
              </a:lnSpc>
              <a:buFont typeface="Arial"/>
              <a:buChar char="•"/>
            </a:pPr>
            <a:r>
              <a:rPr lang="en-US" sz="21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total_nights = weekend + week nights</a:t>
            </a:r>
          </a:p>
          <a:p>
            <a:pPr algn="just" marL="467887" indent="-233944" lvl="1">
              <a:lnSpc>
                <a:spcPts val="3684"/>
              </a:lnSpc>
              <a:buFont typeface="Arial"/>
              <a:buChar char="•"/>
            </a:pPr>
            <a:r>
              <a:rPr lang="en-US" sz="21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total_guests = adults + children + babies</a:t>
            </a:r>
          </a:p>
          <a:p>
            <a:pPr algn="just" marL="467887" indent="-233944" lvl="1">
              <a:lnSpc>
                <a:spcPts val="3684"/>
              </a:lnSpc>
              <a:buFont typeface="Arial"/>
              <a:buChar char="•"/>
            </a:pPr>
            <a:r>
              <a:rPr lang="en-US" sz="21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Removed 17 irrelevant/redundant column</a:t>
            </a:r>
          </a:p>
          <a:p>
            <a:pPr algn="just">
              <a:lnSpc>
                <a:spcPts val="368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413355" y="5451434"/>
            <a:ext cx="8391055" cy="306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409" indent="-259204" lvl="1">
              <a:lnSpc>
                <a:spcPts val="4081"/>
              </a:lnSpc>
              <a:buFont typeface="Arial"/>
              <a:buChar char="•"/>
            </a:pPr>
            <a:r>
              <a:rPr lang="en-US" sz="24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Outlier treatment:</a:t>
            </a:r>
          </a:p>
          <a:p>
            <a:pPr algn="just" marL="518409" indent="-259204" lvl="1">
              <a:lnSpc>
                <a:spcPts val="4081"/>
              </a:lnSpc>
              <a:buFont typeface="Arial"/>
              <a:buChar char="•"/>
            </a:pPr>
            <a:r>
              <a:rPr lang="en-US" sz="24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Removed ADR ≤ 0 or &gt; 250</a:t>
            </a:r>
          </a:p>
          <a:p>
            <a:pPr algn="just" marL="518409" indent="-259204" lvl="1">
              <a:lnSpc>
                <a:spcPts val="4081"/>
              </a:lnSpc>
              <a:buFont typeface="Arial"/>
              <a:buChar char="•"/>
            </a:pPr>
            <a:r>
              <a:rPr lang="en-US" sz="24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Removed lead_time ≤ 0 or &gt; 365 days</a:t>
            </a:r>
          </a:p>
          <a:p>
            <a:pPr algn="just" marL="518409" indent="-259204" lvl="1">
              <a:lnSpc>
                <a:spcPts val="4081"/>
              </a:lnSpc>
              <a:buFont typeface="Arial"/>
              <a:buChar char="•"/>
            </a:pPr>
            <a:r>
              <a:rPr lang="en-US" sz="24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Converted categorical columns to proper type</a:t>
            </a:r>
          </a:p>
          <a:p>
            <a:pPr algn="just" marL="518409" indent="-259204" lvl="1">
              <a:lnSpc>
                <a:spcPts val="4081"/>
              </a:lnSpc>
              <a:buFont typeface="Arial"/>
              <a:buChar char="•"/>
            </a:pPr>
            <a:r>
              <a:rPr lang="en-US" sz="24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Clean Dataset: ~85,000 high-quality records</a:t>
            </a:r>
          </a:p>
          <a:p>
            <a:pPr algn="just">
              <a:lnSpc>
                <a:spcPts val="4081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4564371">
            <a:off x="15451371" y="3490371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91100" y="5439574"/>
            <a:ext cx="8829410" cy="3431680"/>
            <a:chOff x="0" y="0"/>
            <a:chExt cx="4769283" cy="18536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69283" cy="1853652"/>
            </a:xfrm>
            <a:custGeom>
              <a:avLst/>
              <a:gdLst/>
              <a:ahLst/>
              <a:cxnLst/>
              <a:rect r="r" b="b" t="t" l="l"/>
              <a:pathLst>
                <a:path h="1853652" w="4769283">
                  <a:moveTo>
                    <a:pt x="24524" y="0"/>
                  </a:moveTo>
                  <a:lnTo>
                    <a:pt x="4744759" y="0"/>
                  </a:lnTo>
                  <a:cubicBezTo>
                    <a:pt x="4758303" y="0"/>
                    <a:pt x="4769283" y="10980"/>
                    <a:pt x="4769283" y="24524"/>
                  </a:cubicBezTo>
                  <a:lnTo>
                    <a:pt x="4769283" y="1829128"/>
                  </a:lnTo>
                  <a:cubicBezTo>
                    <a:pt x="4769283" y="1842672"/>
                    <a:pt x="4758303" y="1853652"/>
                    <a:pt x="4744759" y="1853652"/>
                  </a:cubicBezTo>
                  <a:lnTo>
                    <a:pt x="24524" y="1853652"/>
                  </a:lnTo>
                  <a:cubicBezTo>
                    <a:pt x="10980" y="1853652"/>
                    <a:pt x="0" y="1842672"/>
                    <a:pt x="0" y="1829128"/>
                  </a:cubicBezTo>
                  <a:lnTo>
                    <a:pt x="0" y="24524"/>
                  </a:lnTo>
                  <a:cubicBezTo>
                    <a:pt x="0" y="10980"/>
                    <a:pt x="10980" y="0"/>
                    <a:pt x="24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69283" cy="1891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3313464"/>
            <a:ext cx="7908530" cy="3660071"/>
            <a:chOff x="0" y="0"/>
            <a:chExt cx="4271861" cy="19770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71861" cy="1977019"/>
            </a:xfrm>
            <a:custGeom>
              <a:avLst/>
              <a:gdLst/>
              <a:ahLst/>
              <a:cxnLst/>
              <a:rect r="r" b="b" t="t" l="l"/>
              <a:pathLst>
                <a:path h="1977019" w="4271861">
                  <a:moveTo>
                    <a:pt x="27380" y="0"/>
                  </a:moveTo>
                  <a:lnTo>
                    <a:pt x="4244482" y="0"/>
                  </a:lnTo>
                  <a:cubicBezTo>
                    <a:pt x="4259603" y="0"/>
                    <a:pt x="4271861" y="12258"/>
                    <a:pt x="4271861" y="27380"/>
                  </a:cubicBezTo>
                  <a:lnTo>
                    <a:pt x="4271861" y="1949640"/>
                  </a:lnTo>
                  <a:cubicBezTo>
                    <a:pt x="4271861" y="1964761"/>
                    <a:pt x="4259603" y="1977019"/>
                    <a:pt x="4244482" y="1977019"/>
                  </a:cubicBezTo>
                  <a:lnTo>
                    <a:pt x="27380" y="1977019"/>
                  </a:lnTo>
                  <a:cubicBezTo>
                    <a:pt x="20118" y="1977019"/>
                    <a:pt x="13154" y="1974135"/>
                    <a:pt x="8019" y="1969000"/>
                  </a:cubicBezTo>
                  <a:cubicBezTo>
                    <a:pt x="2885" y="1963865"/>
                    <a:pt x="0" y="1956901"/>
                    <a:pt x="0" y="1949640"/>
                  </a:cubicBezTo>
                  <a:lnTo>
                    <a:pt x="0" y="27380"/>
                  </a:lnTo>
                  <a:cubicBezTo>
                    <a:pt x="0" y="20118"/>
                    <a:pt x="2885" y="13154"/>
                    <a:pt x="8019" y="8019"/>
                  </a:cubicBezTo>
                  <a:cubicBezTo>
                    <a:pt x="13154" y="2885"/>
                    <a:pt x="20118" y="0"/>
                    <a:pt x="27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271861" cy="201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427" y="1356100"/>
            <a:ext cx="15013947" cy="116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8"/>
              </a:lnSpc>
            </a:pPr>
            <a:r>
              <a:rPr lang="en-US" sz="418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Exploratory Data Analysis (EDA) – Key Visualizations</a:t>
            </a:r>
          </a:p>
          <a:p>
            <a:pPr algn="l">
              <a:lnSpc>
                <a:spcPts val="434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29185" y="2621616"/>
            <a:ext cx="10403616" cy="585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  <a:r>
              <a:rPr lang="en-US" sz="210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ADR Distribution: Most bookings between €50–150</a:t>
            </a: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  <a:r>
              <a:rPr lang="en-US" sz="210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Box Plot: Canceled bookings have significantly higher lead time</a:t>
            </a: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  <a:r>
              <a:rPr lang="en-US" sz="210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Count Plot: City Hotel has higher cancellation rate than Resort Hotel</a:t>
            </a: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  <a:r>
              <a:rPr lang="en-US" sz="210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Scatter Plot: Longer lead time</a:t>
            </a: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  <a:r>
              <a:rPr lang="en-US" sz="210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→ lower ADR in canceled bookings</a:t>
            </a: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</a:p>
          <a:p>
            <a:pPr algn="just" marL="455410" indent="-227705" lvl="1">
              <a:lnSpc>
                <a:spcPts val="3585"/>
              </a:lnSpc>
              <a:buFont typeface="Arial"/>
              <a:buChar char="•"/>
            </a:pPr>
            <a:r>
              <a:rPr lang="en-US" sz="210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Correlation Heatmap: Strongest correlations between total_nights, lead_time, and ADR</a:t>
            </a:r>
          </a:p>
          <a:p>
            <a:pPr algn="just">
              <a:lnSpc>
                <a:spcPts val="358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5967585">
            <a:off x="9577233" y="560548"/>
            <a:ext cx="7037223" cy="9821850"/>
          </a:xfrm>
          <a:custGeom>
            <a:avLst/>
            <a:gdLst/>
            <a:ahLst/>
            <a:cxnLst/>
            <a:rect r="r" b="b" t="t" l="l"/>
            <a:pathLst>
              <a:path h="9821850" w="7037223">
                <a:moveTo>
                  <a:pt x="0" y="0"/>
                </a:moveTo>
                <a:lnTo>
                  <a:pt x="7037223" y="0"/>
                </a:lnTo>
                <a:lnTo>
                  <a:pt x="7037223" y="9821850"/>
                </a:lnTo>
                <a:lnTo>
                  <a:pt x="0" y="9821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9666" t="0" r="-9666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369" y="1765280"/>
            <a:ext cx="8865429" cy="261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</a:pPr>
            <a:r>
              <a:rPr lang="en-US" sz="634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Insights &amp; Findings</a:t>
            </a:r>
          </a:p>
          <a:p>
            <a:pPr algn="l">
              <a:lnSpc>
                <a:spcPts val="6603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1085972" y="2158227"/>
            <a:ext cx="2632148" cy="2632148"/>
            <a:chOff x="0" y="0"/>
            <a:chExt cx="1652976" cy="1652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43947" y="2311499"/>
            <a:ext cx="2316198" cy="2325603"/>
            <a:chOff x="0" y="0"/>
            <a:chExt cx="40475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5"/>
              <a:stretch>
                <a:fillRect l="-25351" t="0" r="-2535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373271" y="2158227"/>
            <a:ext cx="2632148" cy="2632148"/>
            <a:chOff x="0" y="0"/>
            <a:chExt cx="1652976" cy="16529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531246" y="2311499"/>
            <a:ext cx="2316198" cy="2325603"/>
            <a:chOff x="0" y="0"/>
            <a:chExt cx="404756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6"/>
              <a:stretch>
                <a:fillRect l="-25351" t="0" r="-2535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522" y="4494227"/>
            <a:ext cx="10679436" cy="429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411" indent="-271705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Longer lead time = much higher cancellation probability</a:t>
            </a:r>
          </a:p>
          <a:p>
            <a:pPr algn="just" marL="543411" indent="-271705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Bookings with non-refundable deposits rarely get canceled</a:t>
            </a:r>
          </a:p>
          <a:p>
            <a:pPr algn="just" marL="543411" indent="-271705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City Hotel suffers more cancellations than Resort Hotel</a:t>
            </a:r>
          </a:p>
          <a:p>
            <a:pPr algn="just" marL="543411" indent="-271705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Short stays (1–2 nights) are more likely to be canceled</a:t>
            </a:r>
          </a:p>
          <a:p>
            <a:pPr algn="just" marL="543411" indent="-271705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Peak summer months (Jun–Aug) have both highest bookings and cancellations</a:t>
            </a:r>
          </a:p>
          <a:p>
            <a:pPr algn="just" marL="543411" indent="-271705" lvl="1">
              <a:lnSpc>
                <a:spcPts val="4278"/>
              </a:lnSpc>
              <a:buFont typeface="Arial"/>
              <a:buChar char="•"/>
            </a:pPr>
            <a:r>
              <a:rPr lang="en-US" sz="251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Repeated guests almost never cancel</a:t>
            </a:r>
          </a:p>
          <a:p>
            <a:pPr algn="just">
              <a:lnSpc>
                <a:spcPts val="427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4058877"/>
            <a:ext cx="10831637" cy="5199423"/>
            <a:chOff x="0" y="0"/>
            <a:chExt cx="5850803" cy="28085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50803" cy="2808514"/>
            </a:xfrm>
            <a:custGeom>
              <a:avLst/>
              <a:gdLst/>
              <a:ahLst/>
              <a:cxnLst/>
              <a:rect r="r" b="b" t="t" l="l"/>
              <a:pathLst>
                <a:path h="2808514" w="5850803">
                  <a:moveTo>
                    <a:pt x="19991" y="0"/>
                  </a:moveTo>
                  <a:lnTo>
                    <a:pt x="5830813" y="0"/>
                  </a:lnTo>
                  <a:cubicBezTo>
                    <a:pt x="5836114" y="0"/>
                    <a:pt x="5841199" y="2106"/>
                    <a:pt x="5844948" y="5855"/>
                  </a:cubicBezTo>
                  <a:cubicBezTo>
                    <a:pt x="5848697" y="9604"/>
                    <a:pt x="5850803" y="14689"/>
                    <a:pt x="5850803" y="19991"/>
                  </a:cubicBezTo>
                  <a:lnTo>
                    <a:pt x="5850803" y="2788523"/>
                  </a:lnTo>
                  <a:cubicBezTo>
                    <a:pt x="5850803" y="2793825"/>
                    <a:pt x="5848697" y="2798910"/>
                    <a:pt x="5844948" y="2802659"/>
                  </a:cubicBezTo>
                  <a:cubicBezTo>
                    <a:pt x="5841199" y="2806408"/>
                    <a:pt x="5836114" y="2808514"/>
                    <a:pt x="5830813" y="2808514"/>
                  </a:cubicBezTo>
                  <a:lnTo>
                    <a:pt x="19991" y="2808514"/>
                  </a:lnTo>
                  <a:cubicBezTo>
                    <a:pt x="14689" y="2808514"/>
                    <a:pt x="9604" y="2806408"/>
                    <a:pt x="5855" y="2802659"/>
                  </a:cubicBezTo>
                  <a:cubicBezTo>
                    <a:pt x="2106" y="2798910"/>
                    <a:pt x="0" y="2793825"/>
                    <a:pt x="0" y="2788523"/>
                  </a:cubicBezTo>
                  <a:lnTo>
                    <a:pt x="0" y="19991"/>
                  </a:lnTo>
                  <a:cubicBezTo>
                    <a:pt x="0" y="14689"/>
                    <a:pt x="2106" y="9604"/>
                    <a:pt x="5855" y="5855"/>
                  </a:cubicBezTo>
                  <a:cubicBezTo>
                    <a:pt x="9604" y="2106"/>
                    <a:pt x="14689" y="0"/>
                    <a:pt x="199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850803" cy="2846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67585">
            <a:off x="7981601" y="-5301909"/>
            <a:ext cx="7037223" cy="17116765"/>
          </a:xfrm>
          <a:custGeom>
            <a:avLst/>
            <a:gdLst/>
            <a:ahLst/>
            <a:cxnLst/>
            <a:rect r="r" b="b" t="t" l="l"/>
            <a:pathLst>
              <a:path h="17116765" w="7037223">
                <a:moveTo>
                  <a:pt x="0" y="0"/>
                </a:moveTo>
                <a:lnTo>
                  <a:pt x="7037223" y="0"/>
                </a:lnTo>
                <a:lnTo>
                  <a:pt x="7037223" y="17116765"/>
                </a:lnTo>
                <a:lnTo>
                  <a:pt x="0" y="171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53981" t="0" r="-5398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1538" y="1028700"/>
            <a:ext cx="507762" cy="308350"/>
          </a:xfrm>
          <a:custGeom>
            <a:avLst/>
            <a:gdLst/>
            <a:ahLst/>
            <a:cxnLst/>
            <a:rect r="r" b="b" t="t" l="l"/>
            <a:pathLst>
              <a:path h="308350" w="507762">
                <a:moveTo>
                  <a:pt x="0" y="0"/>
                </a:moveTo>
                <a:lnTo>
                  <a:pt x="507762" y="0"/>
                </a:lnTo>
                <a:lnTo>
                  <a:pt x="507762" y="308350"/>
                </a:lnTo>
                <a:lnTo>
                  <a:pt x="0" y="30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4083">
            <a:off x="653332" y="4273287"/>
            <a:ext cx="12108383" cy="7721121"/>
          </a:xfrm>
          <a:custGeom>
            <a:avLst/>
            <a:gdLst/>
            <a:ahLst/>
            <a:cxnLst/>
            <a:rect r="r" b="b" t="t" l="l"/>
            <a:pathLst>
              <a:path h="7721121" w="12108383">
                <a:moveTo>
                  <a:pt x="0" y="0"/>
                </a:moveTo>
                <a:lnTo>
                  <a:pt x="12108383" y="0"/>
                </a:lnTo>
                <a:lnTo>
                  <a:pt x="12108383" y="7721121"/>
                </a:lnTo>
                <a:lnTo>
                  <a:pt x="0" y="7721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39898" r="0" b="-435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400" y="2837630"/>
            <a:ext cx="17793201" cy="6345271"/>
          </a:xfrm>
          <a:custGeom>
            <a:avLst/>
            <a:gdLst/>
            <a:ahLst/>
            <a:cxnLst/>
            <a:rect r="r" b="b" t="t" l="l"/>
            <a:pathLst>
              <a:path h="6345271" w="17793201">
                <a:moveTo>
                  <a:pt x="0" y="0"/>
                </a:moveTo>
                <a:lnTo>
                  <a:pt x="17793200" y="0"/>
                </a:lnTo>
                <a:lnTo>
                  <a:pt x="17793200" y="6345271"/>
                </a:lnTo>
                <a:lnTo>
                  <a:pt x="0" y="6345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8" t="-3030" r="-67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21417" y="690956"/>
            <a:ext cx="10214082" cy="182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658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</a:t>
            </a:r>
          </a:p>
          <a:p>
            <a:pPr algn="ctr">
              <a:lnSpc>
                <a:spcPts val="685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DAG7Qa5gqrI</dc:identifier>
  <dcterms:modified xsi:type="dcterms:W3CDTF">2011-08-01T06:04:30Z</dcterms:modified>
  <cp:revision>1</cp:revision>
  <dc:title>Black and Purple Gradient Modern Data Analyst Presentation</dc:title>
</cp:coreProperties>
</file>